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91" r:id="rId3"/>
    <p:sldId id="290" r:id="rId4"/>
    <p:sldId id="334" r:id="rId5"/>
    <p:sldId id="258" r:id="rId6"/>
    <p:sldId id="333" r:id="rId7"/>
    <p:sldId id="289" r:id="rId8"/>
    <p:sldId id="259" r:id="rId9"/>
    <p:sldId id="292" r:id="rId10"/>
    <p:sldId id="260" r:id="rId11"/>
    <p:sldId id="336" r:id="rId12"/>
    <p:sldId id="293" r:id="rId13"/>
    <p:sldId id="294" r:id="rId14"/>
    <p:sldId id="295" r:id="rId15"/>
    <p:sldId id="296" r:id="rId16"/>
    <p:sldId id="297" r:id="rId17"/>
    <p:sldId id="261" r:id="rId18"/>
    <p:sldId id="298" r:id="rId19"/>
    <p:sldId id="337" r:id="rId20"/>
    <p:sldId id="338" r:id="rId21"/>
    <p:sldId id="339" r:id="rId22"/>
    <p:sldId id="341" r:id="rId23"/>
    <p:sldId id="340" r:id="rId24"/>
    <p:sldId id="343" r:id="rId25"/>
    <p:sldId id="266" r:id="rId26"/>
    <p:sldId id="267" r:id="rId27"/>
    <p:sldId id="268" r:id="rId28"/>
    <p:sldId id="269" r:id="rId29"/>
    <p:sldId id="344" r:id="rId30"/>
    <p:sldId id="272" r:id="rId31"/>
    <p:sldId id="345" r:id="rId32"/>
    <p:sldId id="273" r:id="rId33"/>
    <p:sldId id="346" r:id="rId34"/>
    <p:sldId id="274" r:id="rId35"/>
    <p:sldId id="299" r:id="rId36"/>
    <p:sldId id="300" r:id="rId37"/>
    <p:sldId id="301" r:id="rId38"/>
    <p:sldId id="275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6" r:id="rId58"/>
    <p:sldId id="329" r:id="rId59"/>
    <p:sldId id="330" r:id="rId60"/>
    <p:sldId id="331" r:id="rId61"/>
    <p:sldId id="332" r:id="rId62"/>
    <p:sldId id="280" r:id="rId63"/>
    <p:sldId id="281" r:id="rId64"/>
    <p:sldId id="282" r:id="rId65"/>
    <p:sldId id="284" r:id="rId66"/>
    <p:sldId id="285" r:id="rId67"/>
    <p:sldId id="286" r:id="rId68"/>
    <p:sldId id="287" r:id="rId69"/>
    <p:sldId id="283" r:id="rId70"/>
    <p:sldId id="28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1DE183-5845-4E87-9D8E-0CAD32EEF1B5}">
          <p14:sldIdLst>
            <p14:sldId id="256"/>
          </p14:sldIdLst>
        </p14:section>
        <p14:section name="Introduction-Week-01" id="{FAB1DEAB-8076-4BED-A5F8-75F6B9D5DB11}">
          <p14:sldIdLst>
            <p14:sldId id="291"/>
            <p14:sldId id="290"/>
            <p14:sldId id="334"/>
            <p14:sldId id="258"/>
            <p14:sldId id="333"/>
            <p14:sldId id="289"/>
            <p14:sldId id="259"/>
            <p14:sldId id="292"/>
            <p14:sldId id="260"/>
            <p14:sldId id="336"/>
            <p14:sldId id="293"/>
            <p14:sldId id="294"/>
            <p14:sldId id="295"/>
            <p14:sldId id="296"/>
            <p14:sldId id="297"/>
            <p14:sldId id="261"/>
            <p14:sldId id="298"/>
          </p14:sldIdLst>
        </p14:section>
        <p14:section name="Nbr System-Week-02" id="{9EC8A651-B520-4B9C-B05F-EB53BEFEE29D}">
          <p14:sldIdLst>
            <p14:sldId id="337"/>
            <p14:sldId id="338"/>
            <p14:sldId id="339"/>
            <p14:sldId id="341"/>
            <p14:sldId id="340"/>
            <p14:sldId id="343"/>
            <p14:sldId id="266"/>
            <p14:sldId id="267"/>
            <p14:sldId id="268"/>
            <p14:sldId id="269"/>
            <p14:sldId id="344"/>
            <p14:sldId id="272"/>
            <p14:sldId id="345"/>
            <p14:sldId id="273"/>
            <p14:sldId id="346"/>
            <p14:sldId id="274"/>
          </p14:sldIdLst>
        </p14:section>
        <p14:section name="Logical Gate- Week -03" id="{A98ACB44-B310-4DA3-B590-0572AE64ED67}">
          <p14:sldIdLst>
            <p14:sldId id="299"/>
            <p14:sldId id="300"/>
            <p14:sldId id="301"/>
            <p14:sldId id="275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6"/>
            <p14:sldId id="329"/>
            <p14:sldId id="330"/>
            <p14:sldId id="331"/>
            <p14:sldId id="332"/>
            <p14:sldId id="280"/>
          </p14:sldIdLst>
        </p14:section>
        <p14:section name="B-Agebra &amp; Logic Week04,5" id="{06EE60FB-7C75-4AD4-B784-C63081761269}">
          <p14:sldIdLst>
            <p14:sldId id="281"/>
            <p14:sldId id="282"/>
            <p14:sldId id="284"/>
            <p14:sldId id="285"/>
            <p14:sldId id="286"/>
            <p14:sldId id="287"/>
            <p14:sldId id="283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55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6AD0D-DEA2-4CDC-9E76-FF7510D29BAD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CED475-9146-4561-A7B2-A42F3AD43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2641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24076-C945-4021-B9C1-06861064F07A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2B2B-91C8-484B-8688-C24B86F17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079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3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70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56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92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22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90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98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2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75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14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37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35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63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10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61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360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51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45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54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93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11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73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29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5579E-A0CE-48C3-B023-F1A6D8120E82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9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64E00-E82F-4E94-B46D-ABB5311AACB3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10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5A49-F75B-46D2-8E9E-D551D186BFC5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9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9C3B-A229-4C83-9BA3-DD0F17B3EEFD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9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72D70-122C-4551-8683-4F2A378DCE6B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6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ECAE1-D947-4759-A7FD-D4262EE514BA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3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4CBF8-9059-4911-8D57-B6E41429D648}" type="datetime1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09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6289C-0AD2-4316-9670-0F6D2CF6A757}" type="datetime1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89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966FF-9FCE-4FB8-91F0-6E2891153747}" type="datetime1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3207A-759D-45CF-AFDB-EF0331D1D3E8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77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30F8F-61EC-47B1-86A2-D3BC2B8CC31C}" type="datetime1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3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93609-DD90-4534-B7EA-B4DECB6785E6}" type="datetime1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6F715-6EA3-4E4B-A3C6-92EB96F30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9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Logic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Lecture 01- 05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1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Waveforms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Digital waveforms change between the LOW and HIGH levels. A positive going pulse is one that goes from a normally LOW logic level to a HIGH level and then back again. Digital waveforms are made up of a </a:t>
            </a:r>
            <a:r>
              <a:rPr lang="en-US" dirty="0" smtClean="0"/>
              <a:t>series </a:t>
            </a:r>
            <a:r>
              <a:rPr lang="en-US" dirty="0"/>
              <a:t>of pulses</a:t>
            </a:r>
            <a:r>
              <a:rPr lang="en-US" dirty="0" smtClean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Actual pulses are not ideal but are described by the rise time, fall time, amplitude, and other characteristics</a:t>
            </a:r>
            <a:r>
              <a:rPr lang="en-US" dirty="0" smtClean="0"/>
              <a:t>.</a:t>
            </a:r>
          </a:p>
          <a:p>
            <a:pPr lvl="0"/>
            <a:r>
              <a:rPr lang="en-US" dirty="0"/>
              <a:t>Periodic pulse waveforms are composed of pulses that repeats in a fixed interval called the period. The frequency is the rate it repeats and is measured in hertz</a:t>
            </a:r>
            <a:r>
              <a:rPr lang="en-US" dirty="0" smtClean="0"/>
              <a:t>. The </a:t>
            </a:r>
            <a:r>
              <a:rPr lang="en-US" dirty="0"/>
              <a:t>clock is a basic timing signal that is an example of a periodic wave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9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84" y="887104"/>
            <a:ext cx="5145206" cy="4544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3" y="887104"/>
            <a:ext cx="4931572" cy="43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6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389" t="29775" r="27861" b="20370"/>
          <a:stretch/>
        </p:blipFill>
        <p:spPr>
          <a:xfrm>
            <a:off x="1146221" y="824247"/>
            <a:ext cx="9803686" cy="479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399" t="30415" r="27366" b="18705"/>
          <a:stretch/>
        </p:blipFill>
        <p:spPr>
          <a:xfrm>
            <a:off x="1442433" y="605306"/>
            <a:ext cx="8989454" cy="56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0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794" t="28653" r="26376" b="20643"/>
          <a:stretch/>
        </p:blipFill>
        <p:spPr>
          <a:xfrm>
            <a:off x="1687132" y="798489"/>
            <a:ext cx="8989454" cy="48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091" t="30415" r="26376" b="20941"/>
          <a:stretch/>
        </p:blipFill>
        <p:spPr>
          <a:xfrm>
            <a:off x="1498562" y="686039"/>
            <a:ext cx="8655371" cy="512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1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113" t="28125" r="28042" b="26539"/>
          <a:stretch/>
        </p:blipFill>
        <p:spPr>
          <a:xfrm>
            <a:off x="1405718" y="859809"/>
            <a:ext cx="8993875" cy="49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Basic Logic </a:t>
            </a:r>
            <a:r>
              <a:rPr lang="en-US" dirty="0" smtClean="0"/>
              <a:t>Function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/>
              <a:t>logic has three basic operators, </a:t>
            </a:r>
            <a:r>
              <a:rPr lang="en-US" b="1" dirty="0"/>
              <a:t>the AND, the OR and the NOT</a:t>
            </a:r>
            <a:r>
              <a:rPr lang="en-US" dirty="0"/>
              <a:t>. These three operators form the basis for everything in digital logic. In fact, almost everything your computer does can be described in terms of these three operations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036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832" t="30177" r="34546" b="49673"/>
          <a:stretch/>
        </p:blipFill>
        <p:spPr>
          <a:xfrm>
            <a:off x="641445" y="1746913"/>
            <a:ext cx="5199797" cy="35620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050" t="34095" r="33077" b="17771"/>
          <a:stretch/>
        </p:blipFill>
        <p:spPr>
          <a:xfrm>
            <a:off x="6155140" y="1746914"/>
            <a:ext cx="5554639" cy="3562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2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0" y="511653"/>
            <a:ext cx="5486582" cy="5029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45" y="511652"/>
            <a:ext cx="5363570" cy="502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and Analog Quantities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Most natural quantities that we see are analog and vary continuously. Analog systems can generally handle higher power than digital systems</a:t>
            </a:r>
            <a:r>
              <a:rPr lang="en-US" dirty="0" smtClean="0"/>
              <a:t>. Digital </a:t>
            </a:r>
            <a:r>
              <a:rPr lang="en-US" dirty="0"/>
              <a:t>systems can process, store, and transmit data more efficiently but can only assign discrete values to each point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Many systems use a mix of analog and digital electronics to take advantage of each technology. A typical CD player accepts digital data from the CD drive and converts it to an analog signal for amplification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electronics involves quantities with discrete values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analog electronics involves quantities with continuous values. A digital quantity is one having a discrete set of values. Most things that can be measured quantitatively occur in nature in analog form.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5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9" y="859809"/>
            <a:ext cx="5241104" cy="517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85" y="859809"/>
            <a:ext cx="4926842" cy="517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3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309" y="498007"/>
            <a:ext cx="4681183" cy="4729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8" y="498007"/>
            <a:ext cx="5345556" cy="47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0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3" y="757313"/>
            <a:ext cx="5441090" cy="4783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6" y="757314"/>
            <a:ext cx="5486398" cy="49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70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1" y="597089"/>
            <a:ext cx="4981432" cy="49984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19" y="597088"/>
            <a:ext cx="5363571" cy="49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44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20" y="419394"/>
            <a:ext cx="4995809" cy="4616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80" y="419395"/>
            <a:ext cx="4881532" cy="46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7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2012" y="313897"/>
            <a:ext cx="10515600" cy="941696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Binary Arithmetic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317" t="22714" r="31398" b="32323"/>
          <a:stretch/>
        </p:blipFill>
        <p:spPr>
          <a:xfrm>
            <a:off x="368489" y="1255593"/>
            <a:ext cx="6933064" cy="3289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05" t="22155" r="32553" b="15345"/>
          <a:stretch/>
        </p:blipFill>
        <p:spPr>
          <a:xfrm>
            <a:off x="6192672" y="2552131"/>
            <a:ext cx="5663821" cy="39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1431" y="192955"/>
            <a:ext cx="10515600" cy="1325563"/>
          </a:xfrm>
        </p:spPr>
        <p:txBody>
          <a:bodyPr/>
          <a:lstStyle/>
          <a:p>
            <a:pPr lvl="0"/>
            <a:r>
              <a:rPr lang="en-US" dirty="0"/>
              <a:t>Complements of Binary Numbers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260" t="23648" r="31190" b="14039"/>
          <a:stretch/>
        </p:blipFill>
        <p:spPr>
          <a:xfrm>
            <a:off x="573207" y="1392073"/>
            <a:ext cx="5036024" cy="3807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945" t="23461" r="31399" b="13666"/>
          <a:stretch/>
        </p:blipFill>
        <p:spPr>
          <a:xfrm>
            <a:off x="5943601" y="1518518"/>
            <a:ext cx="5295331" cy="368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4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23330" y="365125"/>
            <a:ext cx="9792269" cy="794935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Signed Numbers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210" t="23088" r="30350" b="14413"/>
          <a:stretch/>
        </p:blipFill>
        <p:spPr>
          <a:xfrm>
            <a:off x="1187355" y="1023582"/>
            <a:ext cx="9601199" cy="504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9808" y="365126"/>
            <a:ext cx="10290413" cy="931412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Arithmetic Operations with Signed Numbers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631" t="23088" r="33286" b="17771"/>
          <a:stretch/>
        </p:blipFill>
        <p:spPr>
          <a:xfrm>
            <a:off x="409433" y="1296537"/>
            <a:ext cx="5363570" cy="4476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735" t="22901" r="31504" b="14599"/>
          <a:stretch/>
        </p:blipFill>
        <p:spPr>
          <a:xfrm>
            <a:off x="5841241" y="1248769"/>
            <a:ext cx="6059607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0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210" t="22341" r="31609" b="14226"/>
          <a:stretch/>
        </p:blipFill>
        <p:spPr>
          <a:xfrm>
            <a:off x="982639" y="477671"/>
            <a:ext cx="9962865" cy="55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3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458"/>
          </a:xfrm>
        </p:spPr>
        <p:txBody>
          <a:bodyPr/>
          <a:lstStyle/>
          <a:p>
            <a:r>
              <a:rPr lang="en-US" dirty="0" smtClean="0"/>
              <a:t>Digital </a:t>
            </a:r>
            <a:r>
              <a:rPr lang="en-US" dirty="0"/>
              <a:t>and Analog Quantities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Analog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digital signals are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types of signals carrying information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major difference between both signals is that the analog signals have continuous electrical signals, while digital signals have non-continuous electrical signals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circuits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more reliable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Digital circuits are easy to design and cheaper than analog circuits. The hardware implementation in digital circuits, is more flexible than analog. The occurrence of cross-talk is very rare in digital communication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4966" y="365125"/>
            <a:ext cx="10010633" cy="794935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Binary Coded Decimal (BCD)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050" t="22528" r="30140" b="14039"/>
          <a:stretch/>
        </p:blipFill>
        <p:spPr>
          <a:xfrm>
            <a:off x="641445" y="1378423"/>
            <a:ext cx="7001301" cy="46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106" t="22155" r="31189" b="14412"/>
          <a:stretch/>
        </p:blipFill>
        <p:spPr>
          <a:xfrm>
            <a:off x="436728" y="423081"/>
            <a:ext cx="11163869" cy="595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23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7672" y="433364"/>
            <a:ext cx="10515600" cy="808582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Digital Codes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735" t="22527" r="30665" b="12734"/>
          <a:stretch/>
        </p:blipFill>
        <p:spPr>
          <a:xfrm>
            <a:off x="477672" y="1828799"/>
            <a:ext cx="5472752" cy="4135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106" t="23274" r="32029" b="13666"/>
          <a:stretch/>
        </p:blipFill>
        <p:spPr>
          <a:xfrm>
            <a:off x="6086902" y="1705970"/>
            <a:ext cx="5745707" cy="41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315" t="23088" r="30455" b="15532"/>
          <a:stretch/>
        </p:blipFill>
        <p:spPr>
          <a:xfrm>
            <a:off x="736980" y="518613"/>
            <a:ext cx="10263116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7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0752" y="365125"/>
            <a:ext cx="9614848" cy="876821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Even and Odd parity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211" t="23274" r="30560" b="15158"/>
          <a:stretch/>
        </p:blipFill>
        <p:spPr>
          <a:xfrm>
            <a:off x="627797" y="1241945"/>
            <a:ext cx="5745707" cy="4503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154" t="23461" r="31819" b="14972"/>
          <a:stretch/>
        </p:blipFill>
        <p:spPr>
          <a:xfrm>
            <a:off x="6373504" y="1241946"/>
            <a:ext cx="5527344" cy="45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4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Computers and Electricity</a:t>
            </a:r>
          </a:p>
        </p:txBody>
      </p:sp>
      <p:sp>
        <p:nvSpPr>
          <p:cNvPr id="13824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70000"/>
              </a:lnSpc>
              <a:buFontTx/>
              <a:buNone/>
            </a:pPr>
            <a:endParaRPr lang="en-US" b="1">
              <a:solidFill>
                <a:srgbClr val="3333FF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b="1">
                <a:solidFill>
                  <a:srgbClr val="3333FF"/>
                </a:solidFill>
              </a:rPr>
              <a:t>Gate</a:t>
            </a:r>
            <a:r>
              <a:rPr lang="en-US"/>
              <a:t>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/>
              <a:t>A device that performs a basic operation on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/>
              <a:t>electrical signals</a:t>
            </a:r>
          </a:p>
          <a:p>
            <a:pPr>
              <a:buFontTx/>
              <a:buNone/>
            </a:pPr>
            <a:r>
              <a:rPr lang="en-US" b="1">
                <a:solidFill>
                  <a:srgbClr val="3333FF"/>
                </a:solidFill>
              </a:rPr>
              <a:t>Circuits</a:t>
            </a:r>
            <a:r>
              <a:rPr lang="en-US"/>
              <a:t>  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/>
              <a:t>Gates combined to perform more</a:t>
            </a:r>
          </a:p>
          <a:p>
            <a:pPr>
              <a:lnSpc>
                <a:spcPct val="60000"/>
              </a:lnSpc>
              <a:buFontTx/>
              <a:buNone/>
            </a:pPr>
            <a:r>
              <a:rPr lang="en-US"/>
              <a:t>complicated tasks</a:t>
            </a:r>
          </a:p>
        </p:txBody>
      </p:sp>
    </p:spTree>
    <p:extLst>
      <p:ext uri="{BB962C8B-B14F-4D97-AF65-F5344CB8AC3E}">
        <p14:creationId xmlns:p14="http://schemas.microsoft.com/office/powerpoint/2010/main" val="1197844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Computers and Electricity</a:t>
            </a:r>
          </a:p>
        </p:txBody>
      </p:sp>
      <p:sp>
        <p:nvSpPr>
          <p:cNvPr id="1607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81200" y="1524000"/>
            <a:ext cx="8382000" cy="4724400"/>
          </a:xfrm>
        </p:spPr>
        <p:txBody>
          <a:bodyPr/>
          <a:lstStyle/>
          <a:p>
            <a:pPr marL="55563" indent="-55563">
              <a:buNone/>
            </a:pPr>
            <a:r>
              <a:rPr lang="en-US" i="1"/>
              <a:t>How do we describe the behavior of gates and circuits?</a:t>
            </a:r>
            <a:endParaRPr lang="en-US"/>
          </a:p>
          <a:p>
            <a:pPr marL="55563" indent="-55563">
              <a:lnSpc>
                <a:spcPct val="70000"/>
              </a:lnSpc>
              <a:buNone/>
            </a:pPr>
            <a:r>
              <a:rPr lang="en-US">
                <a:solidFill>
                  <a:srgbClr val="3333FF"/>
                </a:solidFill>
              </a:rPr>
              <a:t>Boolean expressions</a:t>
            </a:r>
          </a:p>
          <a:p>
            <a:pPr marL="55563" indent="-55563">
              <a:buNone/>
            </a:pPr>
            <a:r>
              <a:rPr lang="en-US" sz="2400"/>
              <a:t>Uses Boolean algebra, a mathematical notation for expressing two-valued logic</a:t>
            </a:r>
            <a:r>
              <a:rPr lang="en-US"/>
              <a:t> </a:t>
            </a:r>
          </a:p>
          <a:p>
            <a:pPr marL="55563" indent="-55563">
              <a:lnSpc>
                <a:spcPct val="80000"/>
              </a:lnSpc>
              <a:buNone/>
            </a:pPr>
            <a:r>
              <a:rPr lang="en-US">
                <a:solidFill>
                  <a:srgbClr val="3333FF"/>
                </a:solidFill>
              </a:rPr>
              <a:t>Logic diagrams</a:t>
            </a:r>
          </a:p>
          <a:p>
            <a:pPr marL="55563" indent="-55563">
              <a:lnSpc>
                <a:spcPct val="70000"/>
              </a:lnSpc>
              <a:buNone/>
            </a:pPr>
            <a:r>
              <a:rPr lang="en-US" sz="2400"/>
              <a:t>A graphical representation of a circuit; each gate has its</a:t>
            </a:r>
          </a:p>
          <a:p>
            <a:pPr marL="55563" indent="-55563">
              <a:lnSpc>
                <a:spcPct val="60000"/>
              </a:lnSpc>
              <a:buNone/>
            </a:pPr>
            <a:r>
              <a:rPr lang="en-US" sz="2400"/>
              <a:t>own symbol</a:t>
            </a:r>
          </a:p>
          <a:p>
            <a:pPr marL="55563" indent="-55563">
              <a:lnSpc>
                <a:spcPct val="80000"/>
              </a:lnSpc>
              <a:buNone/>
            </a:pPr>
            <a:r>
              <a:rPr lang="en-US">
                <a:solidFill>
                  <a:srgbClr val="3333FF"/>
                </a:solidFill>
              </a:rPr>
              <a:t>Truth tables</a:t>
            </a:r>
          </a:p>
          <a:p>
            <a:pPr marL="55563" indent="-55563">
              <a:lnSpc>
                <a:spcPct val="50000"/>
              </a:lnSpc>
              <a:buNone/>
            </a:pPr>
            <a:r>
              <a:rPr lang="en-US" sz="2400"/>
              <a:t>A table showing all possible input value and the associated</a:t>
            </a:r>
          </a:p>
          <a:p>
            <a:pPr marL="55563" indent="-55563">
              <a:lnSpc>
                <a:spcPct val="50000"/>
              </a:lnSpc>
              <a:buNone/>
            </a:pPr>
            <a:r>
              <a:rPr lang="en-US" sz="2400"/>
              <a:t>output values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07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Gates</a:t>
            </a:r>
          </a:p>
        </p:txBody>
      </p:sp>
      <p:sp>
        <p:nvSpPr>
          <p:cNvPr id="13927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009935" y="1690688"/>
            <a:ext cx="9744501" cy="45720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Six types of gates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3333FF"/>
                </a:solidFill>
              </a:rPr>
              <a:t>NOT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3333FF"/>
                </a:solidFill>
              </a:rPr>
              <a:t>AND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3333FF"/>
                </a:solidFill>
              </a:rPr>
              <a:t>OR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3333FF"/>
                </a:solidFill>
              </a:rPr>
              <a:t>XOR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3333FF"/>
                </a:solidFill>
              </a:rPr>
              <a:t>NAND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rgbClr val="3333FF"/>
                </a:solidFill>
              </a:rPr>
              <a:t>NOR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/>
              <a:t>Typically, logic diagrams are black and white with gates distinguished only by their </a:t>
            </a:r>
            <a:r>
              <a:rPr lang="en-US" dirty="0" smtClean="0"/>
              <a:t>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47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The Inverter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An inverter circuit outputs </a:t>
            </a:r>
            <a:r>
              <a:rPr lang="en-US" b="1" dirty="0"/>
              <a:t>a voltage representing the opposite logic-level to its input</a:t>
            </a:r>
            <a:r>
              <a:rPr lang="en-US" dirty="0"/>
              <a:t>. Its main function is to invert the input signal applied. If the applied input is low then the output becomes high and vice versa.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022" t="26259" r="41364" b="35121"/>
          <a:stretch/>
        </p:blipFill>
        <p:spPr>
          <a:xfrm>
            <a:off x="3766782" y="3084394"/>
            <a:ext cx="7587018" cy="32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Gate</a:t>
            </a:r>
          </a:p>
        </p:txBody>
      </p:sp>
      <p:sp>
        <p:nvSpPr>
          <p:cNvPr id="14029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981200" y="1828800"/>
            <a:ext cx="8382000" cy="16764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A NOT gate accepts one input signal (0 or 1) and returns the opposite signal as output</a:t>
            </a:r>
          </a:p>
        </p:txBody>
      </p:sp>
      <p:pic>
        <p:nvPicPr>
          <p:cNvPr id="140296" name="Picture 8" descr="c04f0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733800"/>
            <a:ext cx="853440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1981201" y="5867401"/>
            <a:ext cx="41354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327CB8"/>
                </a:solidFill>
                <a:latin typeface="Arial" panose="020B0604020202020204" pitchFamily="34" charset="0"/>
              </a:rPr>
              <a:t>Figure 4.1</a:t>
            </a:r>
            <a:r>
              <a:rPr lang="en-US" sz="1400">
                <a:latin typeface="Arial" panose="020B0604020202020204" pitchFamily="34" charset="0"/>
              </a:rPr>
              <a:t>  Various representations of a NOT gate</a:t>
            </a:r>
          </a:p>
        </p:txBody>
      </p:sp>
    </p:spTree>
    <p:extLst>
      <p:ext uri="{BB962C8B-B14F-4D97-AF65-F5344CB8AC3E}">
        <p14:creationId xmlns:p14="http://schemas.microsoft.com/office/powerpoint/2010/main" val="4242569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52" y="951795"/>
            <a:ext cx="5318260" cy="4913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9" y="951795"/>
            <a:ext cx="5199797" cy="514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2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Gate</a:t>
            </a:r>
          </a:p>
        </p:txBody>
      </p:sp>
      <p:sp>
        <p:nvSpPr>
          <p:cNvPr id="1413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229600" cy="21336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An AND gate accepts two input signals</a:t>
            </a:r>
          </a:p>
          <a:p>
            <a:pPr>
              <a:buFontTx/>
              <a:buNone/>
            </a:pPr>
            <a:r>
              <a:rPr lang="en-US"/>
              <a:t>If both are 1, the output is 1; otherwise, </a:t>
            </a:r>
          </a:p>
          <a:p>
            <a:pPr>
              <a:lnSpc>
                <a:spcPct val="50000"/>
              </a:lnSpc>
              <a:buFontTx/>
              <a:buNone/>
            </a:pPr>
            <a:r>
              <a:rPr lang="en-US"/>
              <a:t>the output is 0</a:t>
            </a:r>
          </a:p>
        </p:txBody>
      </p:sp>
      <p:sp>
        <p:nvSpPr>
          <p:cNvPr id="141321" name="Text Box 9"/>
          <p:cNvSpPr txBox="1">
            <a:spLocks noChangeArrowheads="1"/>
          </p:cNvSpPr>
          <p:nvPr/>
        </p:nvSpPr>
        <p:spPr bwMode="auto">
          <a:xfrm>
            <a:off x="2286001" y="5867400"/>
            <a:ext cx="44815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>
                <a:solidFill>
                  <a:srgbClr val="327CB8"/>
                </a:solidFill>
                <a:latin typeface="Arial" panose="020B0604020202020204" pitchFamily="34" charset="0"/>
              </a:rPr>
              <a:t>Figure 4.2</a:t>
            </a:r>
            <a:r>
              <a:rPr lang="en-US" sz="1400">
                <a:latin typeface="Arial" panose="020B0604020202020204" pitchFamily="34" charset="0"/>
              </a:rPr>
              <a:t>  Various representations of an AND gate</a:t>
            </a:r>
          </a:p>
        </p:txBody>
      </p:sp>
      <p:pic>
        <p:nvPicPr>
          <p:cNvPr id="141322" name="Picture 10" descr="17606_02_003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7391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16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 Gate</a:t>
            </a:r>
          </a:p>
        </p:txBody>
      </p:sp>
      <p:sp>
        <p:nvSpPr>
          <p:cNvPr id="14234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905000" y="1295400"/>
            <a:ext cx="8382000" cy="22098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An OR gate accepts two input signals</a:t>
            </a:r>
          </a:p>
          <a:p>
            <a:pPr>
              <a:buFontTx/>
              <a:buNone/>
            </a:pPr>
            <a:r>
              <a:rPr lang="en-US"/>
              <a:t>If both are 0, the output is 0; otherwise,</a:t>
            </a:r>
          </a:p>
          <a:p>
            <a:pPr>
              <a:lnSpc>
                <a:spcPct val="50000"/>
              </a:lnSpc>
              <a:buFontTx/>
              <a:buNone/>
            </a:pPr>
            <a:r>
              <a:rPr lang="en-US"/>
              <a:t>the output is 1</a:t>
            </a: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981200" y="5943600"/>
            <a:ext cx="4254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>
                <a:solidFill>
                  <a:srgbClr val="327CB8"/>
                </a:solidFill>
                <a:latin typeface="Arial" panose="020B0604020202020204" pitchFamily="34" charset="0"/>
              </a:rPr>
              <a:t>Figure 4.3</a:t>
            </a:r>
            <a:r>
              <a:rPr lang="en-US" sz="1400">
                <a:latin typeface="Arial" panose="020B0604020202020204" pitchFamily="34" charset="0"/>
              </a:rPr>
              <a:t>  Various representations of a OR gate</a:t>
            </a:r>
          </a:p>
        </p:txBody>
      </p:sp>
      <p:pic>
        <p:nvPicPr>
          <p:cNvPr id="142348" name="Picture 12" descr="17606_02_003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124200"/>
            <a:ext cx="6705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138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XOR Gate</a:t>
            </a:r>
          </a:p>
        </p:txBody>
      </p:sp>
      <p:sp>
        <p:nvSpPr>
          <p:cNvPr id="166917" name="Text Box 5"/>
          <p:cNvSpPr txBox="1">
            <a:spLocks noChangeArrowheads="1"/>
          </p:cNvSpPr>
          <p:nvPr/>
        </p:nvSpPr>
        <p:spPr bwMode="auto">
          <a:xfrm>
            <a:off x="1905000" y="5638800"/>
            <a:ext cx="4648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>
                <a:solidFill>
                  <a:srgbClr val="327CB8"/>
                </a:solidFill>
                <a:latin typeface="Arial" panose="020B0604020202020204" pitchFamily="34" charset="0"/>
              </a:rPr>
              <a:t>Figure 4.4</a:t>
            </a:r>
            <a:r>
              <a:rPr lang="en-US" sz="1400">
                <a:latin typeface="Arial" panose="020B0604020202020204" pitchFamily="34" charset="0"/>
              </a:rPr>
              <a:t>  Various representations of an XOR gate</a:t>
            </a:r>
          </a:p>
        </p:txBody>
      </p:sp>
      <p:sp>
        <p:nvSpPr>
          <p:cNvPr id="166918" name="Rectangle 6"/>
          <p:cNvSpPr>
            <a:spLocks noChangeArrowheads="1"/>
          </p:cNvSpPr>
          <p:nvPr/>
        </p:nvSpPr>
        <p:spPr bwMode="auto">
          <a:xfrm>
            <a:off x="1905000" y="1600200"/>
            <a:ext cx="82296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sz="2800">
                <a:latin typeface="Arial" panose="020B0604020202020204" pitchFamily="34" charset="0"/>
              </a:rPr>
              <a:t>An XOR gate accepts two input signals</a:t>
            </a:r>
          </a:p>
          <a:p>
            <a:pPr>
              <a:lnSpc>
                <a:spcPct val="150000"/>
              </a:lnSpc>
            </a:pPr>
            <a:r>
              <a:rPr lang="en-US" sz="2800">
                <a:latin typeface="Arial" panose="020B0604020202020204" pitchFamily="34" charset="0"/>
              </a:rPr>
              <a:t>If both are the same, the output is 0; otherwise,</a:t>
            </a:r>
          </a:p>
          <a:p>
            <a:r>
              <a:rPr lang="en-US" sz="2800">
                <a:latin typeface="Arial" panose="020B0604020202020204" pitchFamily="34" charset="0"/>
              </a:rPr>
              <a:t>the output is 1</a:t>
            </a:r>
          </a:p>
          <a:p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66919" name="Picture 7" descr="17606_02_0040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429000"/>
            <a:ext cx="6056313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24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XOR Gate</a:t>
            </a:r>
          </a:p>
        </p:txBody>
      </p:sp>
      <p:sp>
        <p:nvSpPr>
          <p:cNvPr id="14336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382000" cy="4572000"/>
          </a:xfrm>
        </p:spPr>
        <p:txBody>
          <a:bodyPr/>
          <a:lstStyle/>
          <a:p>
            <a:pPr>
              <a:spcBef>
                <a:spcPct val="30000"/>
              </a:spcBef>
              <a:buFontTx/>
              <a:buNone/>
            </a:pPr>
            <a:r>
              <a:rPr lang="en-US"/>
              <a:t>Note the difference between the </a:t>
            </a:r>
            <a:r>
              <a:rPr lang="en-US">
                <a:solidFill>
                  <a:srgbClr val="FFCC99"/>
                </a:solidFill>
              </a:rPr>
              <a:t>XOR</a:t>
            </a:r>
            <a:r>
              <a:rPr lang="en-US"/>
              <a:t> gate </a:t>
            </a:r>
            <a:br>
              <a:rPr lang="en-US"/>
            </a:br>
            <a:r>
              <a:rPr lang="en-US"/>
              <a:t>and the </a:t>
            </a:r>
            <a:r>
              <a:rPr lang="en-US">
                <a:solidFill>
                  <a:srgbClr val="33CCCC"/>
                </a:solidFill>
              </a:rPr>
              <a:t>OR</a:t>
            </a:r>
            <a:r>
              <a:rPr lang="en-US"/>
              <a:t> gate; they differ only in one </a:t>
            </a:r>
            <a:br>
              <a:rPr lang="en-US"/>
            </a:br>
            <a:r>
              <a:rPr lang="en-US"/>
              <a:t>input situation</a:t>
            </a:r>
          </a:p>
          <a:p>
            <a:pPr>
              <a:spcBef>
                <a:spcPct val="30000"/>
              </a:spcBef>
              <a:buFontTx/>
              <a:buNone/>
            </a:pPr>
            <a:r>
              <a:rPr lang="en-US"/>
              <a:t>When both input signals are 1, the OR gate produces a 1 and the XOR produces a 0</a:t>
            </a:r>
          </a:p>
          <a:p>
            <a:pPr>
              <a:spcBef>
                <a:spcPct val="30000"/>
              </a:spcBef>
              <a:buFontTx/>
              <a:buNone/>
            </a:pPr>
            <a:endParaRPr lang="en-US"/>
          </a:p>
          <a:p>
            <a:pPr>
              <a:spcBef>
                <a:spcPct val="30000"/>
              </a:spcBef>
              <a:buFontTx/>
              <a:buNone/>
            </a:pPr>
            <a:r>
              <a:rPr lang="en-US"/>
              <a:t>XOR is called the </a:t>
            </a:r>
            <a:r>
              <a:rPr lang="en-US" i="1"/>
              <a:t>exclusive 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24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NAND Gate</a:t>
            </a:r>
          </a:p>
        </p:txBody>
      </p:sp>
      <p:sp>
        <p:nvSpPr>
          <p:cNvPr id="1443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229600" cy="1066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/>
              <a:t>The NAND gate accepts two input signals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If both are 1, the output is 0; otherwise,</a:t>
            </a:r>
          </a:p>
          <a:p>
            <a:pPr>
              <a:lnSpc>
                <a:spcPct val="30000"/>
              </a:lnSpc>
              <a:buFontTx/>
              <a:buNone/>
            </a:pPr>
            <a:r>
              <a:rPr lang="en-US"/>
              <a:t>the output is 1</a:t>
            </a:r>
          </a:p>
        </p:txBody>
      </p:sp>
      <p:pic>
        <p:nvPicPr>
          <p:cNvPr id="144392" name="Picture 8" descr="c04f0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429000"/>
            <a:ext cx="7696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394" name="Text Box 10"/>
          <p:cNvSpPr txBox="1">
            <a:spLocks noChangeArrowheads="1"/>
          </p:cNvSpPr>
          <p:nvPr/>
        </p:nvSpPr>
        <p:spPr bwMode="auto">
          <a:xfrm>
            <a:off x="2286000" y="5859464"/>
            <a:ext cx="4724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>
                <a:solidFill>
                  <a:srgbClr val="327CB8"/>
                </a:solidFill>
                <a:latin typeface="Arial" panose="020B0604020202020204" pitchFamily="34" charset="0"/>
              </a:rPr>
              <a:t>Figure 4.5</a:t>
            </a:r>
            <a:r>
              <a:rPr lang="en-US" sz="1200">
                <a:latin typeface="Arial" panose="020B0604020202020204" pitchFamily="34" charset="0"/>
              </a:rPr>
              <a:t>  Various representations of a NAND gate</a:t>
            </a:r>
          </a:p>
        </p:txBody>
      </p:sp>
      <p:sp>
        <p:nvSpPr>
          <p:cNvPr id="144395" name="Text Box 11"/>
          <p:cNvSpPr txBox="1">
            <a:spLocks noChangeArrowheads="1"/>
          </p:cNvSpPr>
          <p:nvPr/>
        </p:nvSpPr>
        <p:spPr bwMode="auto">
          <a:xfrm>
            <a:off x="1752600" y="5867400"/>
            <a:ext cx="2819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85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 Gate</a:t>
            </a:r>
          </a:p>
        </p:txBody>
      </p:sp>
      <p:sp>
        <p:nvSpPr>
          <p:cNvPr id="195589" name="Rectangle 5"/>
          <p:cNvSpPr>
            <a:spLocks noChangeArrowheads="1"/>
          </p:cNvSpPr>
          <p:nvPr/>
        </p:nvSpPr>
        <p:spPr bwMode="auto">
          <a:xfrm>
            <a:off x="2438400" y="5715000"/>
            <a:ext cx="61658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>
                <a:solidFill>
                  <a:srgbClr val="327CB8"/>
                </a:solidFill>
                <a:latin typeface="Arial" panose="020B0604020202020204" pitchFamily="34" charset="0"/>
              </a:rPr>
              <a:t>Figure 4.6</a:t>
            </a:r>
            <a:r>
              <a:rPr lang="en-US" sz="1200">
                <a:latin typeface="Arial" panose="020B0604020202020204" pitchFamily="34" charset="0"/>
              </a:rPr>
              <a:t>  Various representations of a NOR gate</a:t>
            </a:r>
          </a:p>
        </p:txBody>
      </p:sp>
      <p:sp>
        <p:nvSpPr>
          <p:cNvPr id="195590" name="Rectangle 6"/>
          <p:cNvSpPr>
            <a:spLocks noChangeArrowheads="1"/>
          </p:cNvSpPr>
          <p:nvPr/>
        </p:nvSpPr>
        <p:spPr bwMode="auto">
          <a:xfrm>
            <a:off x="2133600" y="1447800"/>
            <a:ext cx="7848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sz="2800">
                <a:latin typeface="Arial" panose="020B0604020202020204" pitchFamily="34" charset="0"/>
              </a:rPr>
              <a:t>The NOR gate accepts two input signals</a:t>
            </a:r>
          </a:p>
          <a:p>
            <a:pPr>
              <a:lnSpc>
                <a:spcPct val="140000"/>
              </a:lnSpc>
            </a:pPr>
            <a:r>
              <a:rPr lang="en-US" sz="2800">
                <a:latin typeface="Arial" panose="020B0604020202020204" pitchFamily="34" charset="0"/>
              </a:rPr>
              <a:t>If both are 0, the output is 1; otherwise, </a:t>
            </a:r>
          </a:p>
          <a:p>
            <a:pPr>
              <a:lnSpc>
                <a:spcPct val="70000"/>
              </a:lnSpc>
            </a:pPr>
            <a:r>
              <a:rPr lang="en-US" sz="2800">
                <a:latin typeface="Arial" panose="020B0604020202020204" pitchFamily="34" charset="0"/>
              </a:rPr>
              <a:t>the output is 0</a:t>
            </a:r>
            <a:endParaRPr lang="en-US" sz="2800"/>
          </a:p>
        </p:txBody>
      </p:sp>
      <p:sp>
        <p:nvSpPr>
          <p:cNvPr id="19559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</p:txBody>
      </p:sp>
      <p:pic>
        <p:nvPicPr>
          <p:cNvPr id="195592" name="Picture 8" descr="17606_02_004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24200"/>
            <a:ext cx="5867400" cy="22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3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of Gate Processing</a:t>
            </a:r>
          </a:p>
        </p:txBody>
      </p:sp>
      <p:sp>
        <p:nvSpPr>
          <p:cNvPr id="14541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A </a:t>
            </a:r>
            <a:r>
              <a:rPr lang="en-US">
                <a:solidFill>
                  <a:srgbClr val="0000FF"/>
                </a:solidFill>
              </a:rPr>
              <a:t>NOT</a:t>
            </a:r>
            <a:r>
              <a:rPr lang="en-US"/>
              <a:t> gate </a:t>
            </a:r>
            <a:r>
              <a:rPr lang="en-US">
                <a:solidFill>
                  <a:srgbClr val="0000FF"/>
                </a:solidFill>
              </a:rPr>
              <a:t>inverts</a:t>
            </a:r>
            <a:r>
              <a:rPr lang="en-US"/>
              <a:t> its single input </a:t>
            </a:r>
          </a:p>
          <a:p>
            <a:pPr>
              <a:buFontTx/>
              <a:buNone/>
            </a:pPr>
            <a:r>
              <a:rPr lang="en-US"/>
              <a:t>An </a:t>
            </a:r>
            <a:r>
              <a:rPr lang="en-US">
                <a:solidFill>
                  <a:srgbClr val="0000FF"/>
                </a:solidFill>
              </a:rPr>
              <a:t>AND</a:t>
            </a:r>
            <a:r>
              <a:rPr lang="en-US"/>
              <a:t> gate produces </a:t>
            </a:r>
            <a:r>
              <a:rPr lang="en-US">
                <a:solidFill>
                  <a:srgbClr val="0000FF"/>
                </a:solidFill>
              </a:rPr>
              <a:t>1</a:t>
            </a:r>
            <a:r>
              <a:rPr lang="en-US"/>
              <a:t> if </a:t>
            </a:r>
            <a:r>
              <a:rPr lang="en-US">
                <a:solidFill>
                  <a:srgbClr val="0000FF"/>
                </a:solidFill>
              </a:rPr>
              <a:t>both</a:t>
            </a:r>
            <a:r>
              <a:rPr lang="en-US"/>
              <a:t> input values are </a:t>
            </a:r>
            <a:r>
              <a:rPr lang="en-US">
                <a:solidFill>
                  <a:srgbClr val="0000FF"/>
                </a:solidFill>
              </a:rPr>
              <a:t>1</a:t>
            </a:r>
            <a:endParaRPr lang="en-US"/>
          </a:p>
          <a:p>
            <a:pPr>
              <a:buFontTx/>
              <a:buNone/>
            </a:pPr>
            <a:r>
              <a:rPr lang="en-US"/>
              <a:t>An </a:t>
            </a:r>
            <a:r>
              <a:rPr lang="en-US">
                <a:solidFill>
                  <a:srgbClr val="0000FF"/>
                </a:solidFill>
              </a:rPr>
              <a:t>OR</a:t>
            </a:r>
            <a:r>
              <a:rPr lang="en-US"/>
              <a:t> gate produces </a:t>
            </a:r>
            <a:r>
              <a:rPr lang="en-US">
                <a:solidFill>
                  <a:srgbClr val="0000FF"/>
                </a:solidFill>
              </a:rPr>
              <a:t>0</a:t>
            </a:r>
            <a:r>
              <a:rPr lang="en-US"/>
              <a:t> if </a:t>
            </a:r>
            <a:r>
              <a:rPr lang="en-US">
                <a:solidFill>
                  <a:srgbClr val="0000FF"/>
                </a:solidFill>
              </a:rPr>
              <a:t>both</a:t>
            </a:r>
            <a:r>
              <a:rPr lang="en-US"/>
              <a:t> input values are </a:t>
            </a:r>
            <a:r>
              <a:rPr lang="en-US">
                <a:solidFill>
                  <a:srgbClr val="0000FF"/>
                </a:solidFill>
              </a:rPr>
              <a:t>0</a:t>
            </a:r>
          </a:p>
          <a:p>
            <a:pPr>
              <a:buFontTx/>
              <a:buNone/>
            </a:pPr>
            <a:r>
              <a:rPr lang="en-US"/>
              <a:t>An </a:t>
            </a:r>
            <a:r>
              <a:rPr lang="en-US">
                <a:solidFill>
                  <a:srgbClr val="0000FF"/>
                </a:solidFill>
              </a:rPr>
              <a:t>XOR</a:t>
            </a:r>
            <a:r>
              <a:rPr lang="en-US"/>
              <a:t> gate produces </a:t>
            </a:r>
            <a:r>
              <a:rPr lang="en-US">
                <a:solidFill>
                  <a:srgbClr val="0000FF"/>
                </a:solidFill>
              </a:rPr>
              <a:t>0</a:t>
            </a:r>
            <a:r>
              <a:rPr lang="en-US"/>
              <a:t> if input values are the </a:t>
            </a:r>
            <a:r>
              <a:rPr lang="en-US">
                <a:solidFill>
                  <a:srgbClr val="0000FF"/>
                </a:solidFill>
              </a:rPr>
              <a:t>same</a:t>
            </a:r>
            <a:endParaRPr lang="en-US"/>
          </a:p>
          <a:p>
            <a:pPr>
              <a:buFontTx/>
              <a:buNone/>
            </a:pPr>
            <a:r>
              <a:rPr lang="en-US"/>
              <a:t>A </a:t>
            </a:r>
            <a:r>
              <a:rPr lang="en-US">
                <a:solidFill>
                  <a:srgbClr val="0000FF"/>
                </a:solidFill>
              </a:rPr>
              <a:t>NAND</a:t>
            </a:r>
            <a:r>
              <a:rPr lang="en-US"/>
              <a:t> gate produces </a:t>
            </a:r>
            <a:r>
              <a:rPr lang="en-US">
                <a:solidFill>
                  <a:srgbClr val="0000FF"/>
                </a:solidFill>
              </a:rPr>
              <a:t>0</a:t>
            </a:r>
            <a:r>
              <a:rPr lang="en-US"/>
              <a:t> if </a:t>
            </a:r>
            <a:r>
              <a:rPr lang="en-US">
                <a:solidFill>
                  <a:srgbClr val="0000FF"/>
                </a:solidFill>
              </a:rPr>
              <a:t>both</a:t>
            </a:r>
            <a:r>
              <a:rPr lang="en-US"/>
              <a:t> inputs are </a:t>
            </a:r>
            <a:r>
              <a:rPr lang="en-US">
                <a:solidFill>
                  <a:srgbClr val="0000FF"/>
                </a:solidFill>
              </a:rPr>
              <a:t>1</a:t>
            </a:r>
            <a:endParaRPr lang="en-US"/>
          </a:p>
          <a:p>
            <a:pPr>
              <a:buFontTx/>
              <a:buNone/>
            </a:pPr>
            <a:r>
              <a:rPr lang="en-US"/>
              <a:t>A </a:t>
            </a:r>
            <a:r>
              <a:rPr lang="en-US">
                <a:solidFill>
                  <a:srgbClr val="0000FF"/>
                </a:solidFill>
              </a:rPr>
              <a:t>NOR</a:t>
            </a:r>
            <a:r>
              <a:rPr lang="en-US"/>
              <a:t> gate produces a </a:t>
            </a:r>
            <a:r>
              <a:rPr lang="en-US">
                <a:solidFill>
                  <a:srgbClr val="0000FF"/>
                </a:solidFill>
              </a:rPr>
              <a:t>1</a:t>
            </a:r>
            <a:r>
              <a:rPr lang="en-US"/>
              <a:t> if both inputs are </a:t>
            </a:r>
            <a:r>
              <a:rPr lang="en-US">
                <a:solidFill>
                  <a:srgbClr val="0000FF"/>
                </a:solidFill>
              </a:rPr>
              <a:t>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5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Gates with More Inputs</a:t>
            </a:r>
          </a:p>
        </p:txBody>
      </p:sp>
      <p:sp>
        <p:nvSpPr>
          <p:cNvPr id="14643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229600" cy="1676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/>
              <a:t>Gates can be designed to accept three or more input values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/>
              <a:t>A three-input </a:t>
            </a:r>
            <a:r>
              <a:rPr lang="en-US" sz="2400">
                <a:solidFill>
                  <a:srgbClr val="0000FF"/>
                </a:solidFill>
              </a:rPr>
              <a:t>AND</a:t>
            </a:r>
            <a:r>
              <a:rPr lang="en-US" sz="2400"/>
              <a:t> gate, for example, produces an output of </a:t>
            </a:r>
            <a:r>
              <a:rPr lang="en-US" sz="2400">
                <a:solidFill>
                  <a:srgbClr val="0000FF"/>
                </a:solidFill>
              </a:rPr>
              <a:t>1</a:t>
            </a:r>
            <a:r>
              <a:rPr lang="en-US" sz="2400"/>
              <a:t> only if all input values are </a:t>
            </a:r>
            <a:r>
              <a:rPr lang="en-US" sz="2400">
                <a:solidFill>
                  <a:srgbClr val="0000FF"/>
                </a:solidFill>
              </a:rPr>
              <a:t>1</a:t>
            </a:r>
            <a:endParaRPr lang="en-US" sz="2400"/>
          </a:p>
        </p:txBody>
      </p:sp>
      <p:sp>
        <p:nvSpPr>
          <p:cNvPr id="146441" name="Text Box 9"/>
          <p:cNvSpPr txBox="1">
            <a:spLocks noChangeArrowheads="1"/>
          </p:cNvSpPr>
          <p:nvPr/>
        </p:nvSpPr>
        <p:spPr bwMode="auto">
          <a:xfrm>
            <a:off x="2971801" y="6400801"/>
            <a:ext cx="503458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327CB8"/>
                </a:solidFill>
                <a:latin typeface="Arial" panose="020B0604020202020204" pitchFamily="34" charset="0"/>
              </a:rPr>
              <a:t>Figure 4.7</a:t>
            </a:r>
            <a:r>
              <a:rPr lang="en-US" sz="1400">
                <a:latin typeface="Arial" panose="020B0604020202020204" pitchFamily="34" charset="0"/>
              </a:rPr>
              <a:t>  Various representations of a three-input AND gate</a:t>
            </a:r>
          </a:p>
        </p:txBody>
      </p:sp>
      <p:pic>
        <p:nvPicPr>
          <p:cNvPr id="146442" name="Picture 10" descr="17606_02_004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05200"/>
            <a:ext cx="6629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520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6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Gates</a:t>
            </a:r>
          </a:p>
        </p:txBody>
      </p:sp>
      <p:sp>
        <p:nvSpPr>
          <p:cNvPr id="14746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>
                <a:solidFill>
                  <a:srgbClr val="3333FF"/>
                </a:solidFill>
              </a:rPr>
              <a:t>Transistor</a:t>
            </a:r>
            <a:r>
              <a:rPr lang="en-US"/>
              <a:t>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A device that acts either as a wire that conducts electricity or as a resistor that blocks the flow of electricity, depending on the voltage level of an input signal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A transistor has no moving parts, yet acts like </a:t>
            </a:r>
            <a:br>
              <a:rPr lang="en-US"/>
            </a:br>
            <a:r>
              <a:rPr lang="en-US"/>
              <a:t>a switch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It is made of a </a:t>
            </a:r>
            <a:r>
              <a:rPr lang="en-US">
                <a:solidFill>
                  <a:srgbClr val="0000FF"/>
                </a:solidFill>
              </a:rPr>
              <a:t>semiconductor </a:t>
            </a:r>
            <a:r>
              <a:rPr lang="en-US"/>
              <a:t>material, which is neither a particularly good conductor of electricity nor a particularly good insulator</a:t>
            </a:r>
          </a:p>
        </p:txBody>
      </p:sp>
    </p:spTree>
    <p:extLst>
      <p:ext uri="{BB962C8B-B14F-4D97-AF65-F5344CB8AC3E}">
        <p14:creationId xmlns:p14="http://schemas.microsoft.com/office/powerpoint/2010/main" val="2932507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Gates</a:t>
            </a:r>
          </a:p>
        </p:txBody>
      </p:sp>
      <p:sp>
        <p:nvSpPr>
          <p:cNvPr id="1699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5791200" y="1676400"/>
            <a:ext cx="4419600" cy="4572000"/>
          </a:xfrm>
          <a:solidFill>
            <a:schemeClr val="accent1"/>
          </a:solidFill>
        </p:spPr>
        <p:txBody>
          <a:bodyPr/>
          <a:lstStyle/>
          <a:p>
            <a:pPr>
              <a:buFontTx/>
              <a:buNone/>
            </a:pPr>
            <a:r>
              <a:rPr lang="en-US" sz="2400"/>
              <a:t>A transistor has three terminals</a:t>
            </a:r>
            <a:endParaRPr lang="en-US"/>
          </a:p>
          <a:p>
            <a:pPr lvl="1"/>
            <a:r>
              <a:rPr lang="en-US" sz="2100"/>
              <a:t>A source</a:t>
            </a:r>
          </a:p>
          <a:p>
            <a:pPr lvl="1"/>
            <a:r>
              <a:rPr lang="en-US" sz="2100"/>
              <a:t>A base</a:t>
            </a:r>
          </a:p>
          <a:p>
            <a:pPr lvl="1"/>
            <a:r>
              <a:rPr lang="en-US" sz="2100"/>
              <a:t>An emitter, typically connected to a ground wire</a:t>
            </a:r>
          </a:p>
          <a:p>
            <a:pPr>
              <a:buFontTx/>
              <a:buNone/>
            </a:pPr>
            <a:r>
              <a:rPr lang="en-US" sz="2400"/>
              <a:t>If the electrical signal is grounded, it is allowed to flow through an alternative route to the ground (literally) where it can do no harm</a:t>
            </a:r>
          </a:p>
        </p:txBody>
      </p:sp>
      <p:sp>
        <p:nvSpPr>
          <p:cNvPr id="169992" name="Text Box 8"/>
          <p:cNvSpPr txBox="1">
            <a:spLocks noChangeArrowheads="1"/>
          </p:cNvSpPr>
          <p:nvPr/>
        </p:nvSpPr>
        <p:spPr bwMode="auto">
          <a:xfrm>
            <a:off x="1752600" y="5638801"/>
            <a:ext cx="353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327CB8"/>
                </a:solidFill>
                <a:latin typeface="Arial" panose="020B0604020202020204" pitchFamily="34" charset="0"/>
              </a:rPr>
              <a:t>Figure 4.8</a:t>
            </a:r>
            <a:r>
              <a:rPr lang="en-US" sz="1400">
                <a:latin typeface="Arial" panose="020B0604020202020204" pitchFamily="34" charset="0"/>
              </a:rPr>
              <a:t>  The connections of a transistor</a:t>
            </a:r>
          </a:p>
        </p:txBody>
      </p:sp>
      <p:pic>
        <p:nvPicPr>
          <p:cNvPr id="169994" name="Picture 10" descr="17606_02_004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38400"/>
            <a:ext cx="2895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569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14" y="146185"/>
            <a:ext cx="10515600" cy="884126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Digital </a:t>
            </a:r>
            <a:r>
              <a:rPr lang="en-US" dirty="0"/>
              <a:t>and Analog Quantities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124" y="2421227"/>
            <a:ext cx="5615189" cy="3918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90" y="4275786"/>
            <a:ext cx="5280337" cy="2063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Picture 6" descr="Differences between Analog Circuits and Digital Circui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590" y="1238631"/>
            <a:ext cx="5280337" cy="28288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87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Constructing Gates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229600" cy="13716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The easiest gates to create are the </a:t>
            </a:r>
            <a:r>
              <a:rPr lang="en-US">
                <a:solidFill>
                  <a:srgbClr val="0000FF"/>
                </a:solidFill>
              </a:rPr>
              <a:t>NOT</a:t>
            </a:r>
            <a:r>
              <a:rPr lang="en-US"/>
              <a:t>, </a:t>
            </a:r>
            <a:r>
              <a:rPr lang="en-US">
                <a:solidFill>
                  <a:srgbClr val="0000FF"/>
                </a:solidFill>
              </a:rPr>
              <a:t>NAND</a:t>
            </a:r>
            <a:r>
              <a:rPr lang="en-US"/>
              <a:t>, and </a:t>
            </a:r>
            <a:r>
              <a:rPr lang="en-US">
                <a:solidFill>
                  <a:srgbClr val="0000FF"/>
                </a:solidFill>
              </a:rPr>
              <a:t>NOR</a:t>
            </a:r>
            <a:r>
              <a:rPr lang="en-US"/>
              <a:t> gates</a:t>
            </a:r>
          </a:p>
        </p:txBody>
      </p:sp>
      <p:sp>
        <p:nvSpPr>
          <p:cNvPr id="171013" name="Text Box 5"/>
          <p:cNvSpPr txBox="1">
            <a:spLocks noChangeArrowheads="1"/>
          </p:cNvSpPr>
          <p:nvPr/>
        </p:nvSpPr>
        <p:spPr bwMode="auto">
          <a:xfrm>
            <a:off x="2933700" y="6400801"/>
            <a:ext cx="39340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rgbClr val="327CB8"/>
                </a:solidFill>
                <a:latin typeface="Arial" panose="020B0604020202020204" pitchFamily="34" charset="0"/>
              </a:rPr>
              <a:t>Figure 4.9</a:t>
            </a:r>
            <a:r>
              <a:rPr lang="en-US" sz="1400">
                <a:latin typeface="Arial" panose="020B0604020202020204" pitchFamily="34" charset="0"/>
              </a:rPr>
              <a:t>  Constructing gates using transistors</a:t>
            </a:r>
          </a:p>
        </p:txBody>
      </p:sp>
      <p:pic>
        <p:nvPicPr>
          <p:cNvPr id="171014" name="Picture 6" descr="17606_02_004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429000"/>
            <a:ext cx="64770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834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Circuits</a:t>
            </a:r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b="1">
                <a:solidFill>
                  <a:srgbClr val="3333FF"/>
                </a:solidFill>
              </a:rPr>
              <a:t>Combinational circuit</a:t>
            </a:r>
            <a:r>
              <a:rPr lang="en-US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The input values explicitly determine the output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b="1">
                <a:solidFill>
                  <a:srgbClr val="3333FF"/>
                </a:solidFill>
              </a:rPr>
              <a:t>Sequential circuit</a:t>
            </a:r>
            <a:r>
              <a:rPr lang="en-US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The output is a function of the input values and the existing state of the circuit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We describe the circuit operations using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/>
              <a:t>Boolean expressions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/>
              <a:t>Logic diagrams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/>
              <a:t>Truth tables			</a:t>
            </a:r>
          </a:p>
        </p:txBody>
      </p:sp>
    </p:spTree>
    <p:extLst>
      <p:ext uri="{BB962C8B-B14F-4D97-AF65-F5344CB8AC3E}">
        <p14:creationId xmlns:p14="http://schemas.microsoft.com/office/powerpoint/2010/main" val="3960391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Combinational Circuits</a:t>
            </a:r>
          </a:p>
        </p:txBody>
      </p:sp>
      <p:sp>
        <p:nvSpPr>
          <p:cNvPr id="1495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Gates are combined into circuits by using the output of one gate as the input for another</a:t>
            </a:r>
          </a:p>
        </p:txBody>
      </p:sp>
      <p:sp>
        <p:nvSpPr>
          <p:cNvPr id="149513" name="Text Box 9"/>
          <p:cNvSpPr txBox="1">
            <a:spLocks noChangeArrowheads="1"/>
          </p:cNvSpPr>
          <p:nvPr/>
        </p:nvSpPr>
        <p:spPr bwMode="auto">
          <a:xfrm>
            <a:off x="3124200" y="6400800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400">
              <a:latin typeface="Arial" panose="020B0604020202020204" pitchFamily="34" charset="0"/>
            </a:endParaRPr>
          </a:p>
        </p:txBody>
      </p:sp>
      <p:pic>
        <p:nvPicPr>
          <p:cNvPr id="149514" name="Picture 10" descr="17606_02_004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92438"/>
            <a:ext cx="4648200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272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Combinational Circuits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4648200"/>
            <a:ext cx="8229600" cy="16002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/>
              <a:t>Three inputs require eight rows to describe all possible input combinations</a:t>
            </a:r>
          </a:p>
          <a:p>
            <a:pPr>
              <a:buFontTx/>
              <a:buNone/>
            </a:pPr>
            <a:r>
              <a:rPr lang="en-US" sz="2400"/>
              <a:t>This same circuit using a Boolean expression is </a:t>
            </a:r>
            <a:r>
              <a:rPr lang="en-US" sz="2400">
                <a:latin typeface="Times New Roman" panose="02020603050405020304" pitchFamily="18" charset="0"/>
              </a:rPr>
              <a:t>(AB + AC)</a:t>
            </a:r>
            <a:endParaRPr lang="en-US" sz="2400"/>
          </a:p>
        </p:txBody>
      </p:sp>
      <p:pic>
        <p:nvPicPr>
          <p:cNvPr id="173064" name="Picture 8" descr="17606_02_004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1752601"/>
            <a:ext cx="5357813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Combinational Circuits</a:t>
            </a:r>
          </a:p>
        </p:txBody>
      </p:sp>
      <p:sp>
        <p:nvSpPr>
          <p:cNvPr id="15053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229600" cy="12192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/>
              <a:t>Consider the following Boolean expression </a:t>
            </a:r>
            <a:r>
              <a:rPr lang="en-US" sz="2400">
                <a:latin typeface="Times New Roman" panose="02020603050405020304" pitchFamily="18" charset="0"/>
              </a:rPr>
              <a:t>A(B + C)</a:t>
            </a:r>
            <a:endParaRPr lang="en-US" sz="2100"/>
          </a:p>
        </p:txBody>
      </p:sp>
      <p:sp>
        <p:nvSpPr>
          <p:cNvPr id="150543" name="Rectangle 15"/>
          <p:cNvSpPr>
            <a:spLocks noChangeArrowheads="1"/>
          </p:cNvSpPr>
          <p:nvPr/>
        </p:nvSpPr>
        <p:spPr bwMode="auto">
          <a:xfrm>
            <a:off x="1981200" y="5105400"/>
            <a:ext cx="8229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763" indent="-4763">
              <a:spcBef>
                <a:spcPct val="50000"/>
              </a:spcBef>
              <a:buClr>
                <a:schemeClr val="tx1"/>
              </a:buClr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ct val="500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i="1"/>
              <a:t>Does this truth table look familiar? </a:t>
            </a:r>
          </a:p>
          <a:p>
            <a:pPr>
              <a:buFontTx/>
              <a:buNone/>
            </a:pPr>
            <a:r>
              <a:rPr lang="en-US" i="1"/>
              <a:t>Compare it with previous table</a:t>
            </a:r>
          </a:p>
        </p:txBody>
      </p:sp>
      <p:pic>
        <p:nvPicPr>
          <p:cNvPr id="150545" name="Picture 17" descr="17606_02_004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90800"/>
            <a:ext cx="39624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546" name="Picture 18" descr="17606_02_0048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49525"/>
            <a:ext cx="28956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766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Combinational Circuits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1">
                <a:solidFill>
                  <a:srgbClr val="0000FF"/>
                </a:solidFill>
              </a:rPr>
              <a:t>Circuit equivalence</a:t>
            </a:r>
            <a:endParaRPr lang="en-US">
              <a:solidFill>
                <a:srgbClr val="0000FF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/>
              <a:t>Two circuits that produce the same output for identical input</a:t>
            </a:r>
          </a:p>
          <a:p>
            <a:pPr>
              <a:buFontTx/>
              <a:buNone/>
            </a:pPr>
            <a:r>
              <a:rPr lang="en-US"/>
              <a:t>Boolean algebra allows us to apply provable mathematical principles to help design circuits</a:t>
            </a:r>
          </a:p>
          <a:p>
            <a:pPr>
              <a:buFontTx/>
              <a:buNone/>
            </a:pPr>
            <a:r>
              <a:rPr lang="en-US"/>
              <a:t>A(B + C) = AB + BC (distributive law) so circuits must be equivalent</a:t>
            </a:r>
          </a:p>
        </p:txBody>
      </p:sp>
    </p:spTree>
    <p:extLst>
      <p:ext uri="{BB962C8B-B14F-4D97-AF65-F5344CB8AC3E}">
        <p14:creationId xmlns:p14="http://schemas.microsoft.com/office/powerpoint/2010/main" val="3249585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Boolean Algebra</a:t>
            </a:r>
          </a:p>
        </p:txBody>
      </p:sp>
      <p:sp>
        <p:nvSpPr>
          <p:cNvPr id="151562" name="Text Box 10"/>
          <p:cNvSpPr txBox="1">
            <a:spLocks noChangeArrowheads="1"/>
          </p:cNvSpPr>
          <p:nvPr/>
        </p:nvSpPr>
        <p:spPr bwMode="auto">
          <a:xfrm>
            <a:off x="1752600" y="4800600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400">
              <a:latin typeface="Arial" panose="020B0604020202020204" pitchFamily="34" charset="0"/>
            </a:endParaRPr>
          </a:p>
        </p:txBody>
      </p:sp>
      <p:pic>
        <p:nvPicPr>
          <p:cNvPr id="151563" name="Picture 11" descr="17606_02_0050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05050"/>
            <a:ext cx="73152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247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Circuits as Memory</a:t>
            </a:r>
          </a:p>
        </p:txBody>
      </p:sp>
      <p:sp>
        <p:nvSpPr>
          <p:cNvPr id="154633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/>
              <a:t>Digital circuits can be used to store information</a:t>
            </a:r>
          </a:p>
          <a:p>
            <a:pPr>
              <a:buFontTx/>
              <a:buNone/>
            </a:pPr>
            <a:r>
              <a:rPr lang="en-US"/>
              <a:t>These circuits form a </a:t>
            </a:r>
            <a:r>
              <a:rPr lang="en-US">
                <a:solidFill>
                  <a:srgbClr val="0000FF"/>
                </a:solidFill>
              </a:rPr>
              <a:t>sequential circuit</a:t>
            </a:r>
            <a:r>
              <a:rPr lang="en-US"/>
              <a:t>, because the output of the circuit is also used as input to the circuit</a:t>
            </a:r>
          </a:p>
        </p:txBody>
      </p:sp>
    </p:spTree>
    <p:extLst>
      <p:ext uri="{BB962C8B-B14F-4D97-AF65-F5344CB8AC3E}">
        <p14:creationId xmlns:p14="http://schemas.microsoft.com/office/powerpoint/2010/main" val="3427865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Circuits</a:t>
            </a:r>
          </a:p>
        </p:txBody>
      </p:sp>
      <p:sp>
        <p:nvSpPr>
          <p:cNvPr id="15565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1">
                <a:solidFill>
                  <a:srgbClr val="3333FF"/>
                </a:solidFill>
              </a:rPr>
              <a:t>Integrated circuit</a:t>
            </a:r>
            <a:r>
              <a:rPr lang="en-US"/>
              <a:t> (also called a </a:t>
            </a:r>
            <a:r>
              <a:rPr lang="en-US" i="1"/>
              <a:t>chip</a:t>
            </a:r>
            <a:r>
              <a:rPr lang="en-US"/>
              <a:t>) </a:t>
            </a:r>
          </a:p>
          <a:p>
            <a:pPr>
              <a:buFontTx/>
              <a:buNone/>
            </a:pPr>
            <a:r>
              <a:rPr lang="en-US"/>
              <a:t>A piece of silicon on which multiple gates have been embedded</a:t>
            </a:r>
          </a:p>
          <a:p>
            <a:pPr>
              <a:buFontTx/>
              <a:buNone/>
            </a:pPr>
            <a:r>
              <a:rPr lang="en-US"/>
              <a:t>	Silicon pieces are mounted on a plastic or ceramic package with pins along the edges that can be soldered onto circuit boards or inserted into appropriate sockets</a:t>
            </a:r>
          </a:p>
        </p:txBody>
      </p:sp>
    </p:spTree>
    <p:extLst>
      <p:ext uri="{BB962C8B-B14F-4D97-AF65-F5344CB8AC3E}">
        <p14:creationId xmlns:p14="http://schemas.microsoft.com/office/powerpoint/2010/main" val="742185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Circuits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229600" cy="12954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Integrated circuits (IC) are classified by the number of gates contained in them</a:t>
            </a:r>
          </a:p>
        </p:txBody>
      </p:sp>
      <p:sp>
        <p:nvSpPr>
          <p:cNvPr id="185350" name="Text Box 6"/>
          <p:cNvSpPr txBox="1">
            <a:spLocks noChangeArrowheads="1"/>
          </p:cNvSpPr>
          <p:nvPr/>
        </p:nvSpPr>
        <p:spPr bwMode="auto">
          <a:xfrm>
            <a:off x="1676400" y="5638800"/>
            <a:ext cx="441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400">
              <a:latin typeface="Arial" panose="020B0604020202020204" pitchFamily="34" charset="0"/>
            </a:endParaRPr>
          </a:p>
        </p:txBody>
      </p:sp>
      <p:pic>
        <p:nvPicPr>
          <p:cNvPr id="185351" name="Picture 7" descr="17606_02_0057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505200"/>
            <a:ext cx="60198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69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68" y="286603"/>
            <a:ext cx="5454738" cy="5377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9" y="286603"/>
            <a:ext cx="5304613" cy="53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1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Circuits</a:t>
            </a: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2743200" y="5943600"/>
            <a:ext cx="525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>
                <a:solidFill>
                  <a:srgbClr val="327CB8"/>
                </a:solidFill>
                <a:latin typeface="Arial" panose="020B0604020202020204" pitchFamily="34" charset="0"/>
              </a:rPr>
              <a:t>Figure 4.13  </a:t>
            </a:r>
            <a:r>
              <a:rPr lang="en-US" sz="1400">
                <a:latin typeface="Arial" panose="020B0604020202020204" pitchFamily="34" charset="0"/>
              </a:rPr>
              <a:t>An SSI chip contains independent NAND gates</a:t>
            </a:r>
          </a:p>
        </p:txBody>
      </p:sp>
      <p:pic>
        <p:nvPicPr>
          <p:cNvPr id="186374" name="Picture 6" descr="17606_02_005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95438"/>
            <a:ext cx="6248400" cy="358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77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8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Chips</a:t>
            </a:r>
          </a:p>
        </p:txBody>
      </p:sp>
      <p:sp>
        <p:nvSpPr>
          <p:cNvPr id="15668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The most important integrated circuit </a:t>
            </a:r>
            <a:br>
              <a:rPr lang="en-US"/>
            </a:br>
            <a:r>
              <a:rPr lang="en-US"/>
              <a:t>in any computer is the </a:t>
            </a:r>
            <a:r>
              <a:rPr lang="en-US">
                <a:solidFill>
                  <a:srgbClr val="0000FF"/>
                </a:solidFill>
              </a:rPr>
              <a:t>Central Processing Unit</a:t>
            </a:r>
            <a:r>
              <a:rPr lang="en-US"/>
              <a:t>, or CPU</a:t>
            </a:r>
          </a:p>
          <a:p>
            <a:pPr>
              <a:buFontTx/>
              <a:buNone/>
            </a:pPr>
            <a:r>
              <a:rPr lang="en-US"/>
              <a:t>Each CPU chip has a large number of pins through which essentially all communication in a computer system occurs</a:t>
            </a:r>
          </a:p>
        </p:txBody>
      </p:sp>
    </p:spTree>
    <p:extLst>
      <p:ext uri="{BB962C8B-B14F-4D97-AF65-F5344CB8AC3E}">
        <p14:creationId xmlns:p14="http://schemas.microsoft.com/office/powerpoint/2010/main" val="3352128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23330" y="365126"/>
            <a:ext cx="10426891" cy="82223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The Exclusive-OR and Exclusive-NOR Gates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6705" t="34820" r="38088" b="39867"/>
          <a:stretch/>
        </p:blipFill>
        <p:spPr>
          <a:xfrm>
            <a:off x="435830" y="1433015"/>
            <a:ext cx="4688903" cy="1801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812" t="29991" r="44720" b="20569"/>
          <a:stretch/>
        </p:blipFill>
        <p:spPr>
          <a:xfrm>
            <a:off x="435830" y="3601375"/>
            <a:ext cx="4688903" cy="28048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707" t="26259" r="43147" b="11241"/>
          <a:stretch/>
        </p:blipFill>
        <p:spPr>
          <a:xfrm>
            <a:off x="6414448" y="1569492"/>
            <a:ext cx="524074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Boolean Operations and Expressions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1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Laws and Rules of Boolean Algebra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04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De-Morgan’s Theorems</a:t>
            </a:r>
          </a:p>
        </p:txBody>
      </p:sp>
    </p:spTree>
    <p:extLst>
      <p:ext uri="{BB962C8B-B14F-4D97-AF65-F5344CB8AC3E}">
        <p14:creationId xmlns:p14="http://schemas.microsoft.com/office/powerpoint/2010/main" val="72678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Boolean Analysis of Logic Circuits</a:t>
            </a:r>
          </a:p>
        </p:txBody>
      </p:sp>
    </p:spTree>
    <p:extLst>
      <p:ext uri="{BB962C8B-B14F-4D97-AF65-F5344CB8AC3E}">
        <p14:creationId xmlns:p14="http://schemas.microsoft.com/office/powerpoint/2010/main" val="100487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Logic Simplification Using Boolean Algebra</a:t>
            </a:r>
          </a:p>
        </p:txBody>
      </p:sp>
    </p:spTree>
    <p:extLst>
      <p:ext uri="{BB962C8B-B14F-4D97-AF65-F5344CB8AC3E}">
        <p14:creationId xmlns:p14="http://schemas.microsoft.com/office/powerpoint/2010/main" val="333388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Standard Forms of Boolean Expressions</a:t>
            </a:r>
          </a:p>
        </p:txBody>
      </p:sp>
    </p:spTree>
    <p:extLst>
      <p:ext uri="{BB962C8B-B14F-4D97-AF65-F5344CB8AC3E}">
        <p14:creationId xmlns:p14="http://schemas.microsoft.com/office/powerpoint/2010/main" val="151626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Boolean Expressions and Truth Tables</a:t>
            </a:r>
          </a:p>
        </p:txBody>
      </p:sp>
    </p:spTree>
    <p:extLst>
      <p:ext uri="{BB962C8B-B14F-4D97-AF65-F5344CB8AC3E}">
        <p14:creationId xmlns:p14="http://schemas.microsoft.com/office/powerpoint/2010/main" val="413876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2058" y="249216"/>
            <a:ext cx="10515600" cy="974278"/>
          </a:xfrm>
        </p:spPr>
        <p:txBody>
          <a:bodyPr/>
          <a:lstStyle/>
          <a:p>
            <a:r>
              <a:rPr lang="en-US" dirty="0"/>
              <a:t>Digital and Analog Quantities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61127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Analog Quantities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561012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photocopiers.</a:t>
            </a:r>
          </a:p>
          <a:p>
            <a:r>
              <a:rPr lang="en-US" dirty="0"/>
              <a:t>old land-line telephones.</a:t>
            </a:r>
          </a:p>
          <a:p>
            <a:r>
              <a:rPr lang="en-US" dirty="0"/>
              <a:t>audio tapes.</a:t>
            </a:r>
          </a:p>
          <a:p>
            <a:r>
              <a:rPr lang="en-US" dirty="0"/>
              <a:t>old televisions (intensity and color information per scan line)</a:t>
            </a:r>
          </a:p>
          <a:p>
            <a:r>
              <a:rPr lang="en-US" dirty="0"/>
              <a:t>VCRs (same as TV</a:t>
            </a:r>
            <a:r>
              <a:rPr lang="en-US" dirty="0" smtClean="0"/>
              <a:t>)</a:t>
            </a:r>
          </a:p>
          <a:p>
            <a:r>
              <a:rPr lang="en-US" dirty="0"/>
              <a:t>time, temperature, pressure, distance, and sound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7199290" y="1681163"/>
            <a:ext cx="4156098" cy="61127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Digital Quantities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7199290" y="2505075"/>
            <a:ext cx="4156098" cy="3684588"/>
          </a:xfrm>
        </p:spPr>
        <p:txBody>
          <a:bodyPr/>
          <a:lstStyle/>
          <a:p>
            <a:r>
              <a:rPr lang="en-US" dirty="0"/>
              <a:t>Computers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CDs</a:t>
            </a:r>
            <a:r>
              <a:rPr lang="en-US" dirty="0" smtClean="0"/>
              <a:t>,</a:t>
            </a:r>
          </a:p>
          <a:p>
            <a:r>
              <a:rPr lang="en-US" dirty="0" smtClean="0"/>
              <a:t> DVDs</a:t>
            </a:r>
          </a:p>
          <a:p>
            <a:r>
              <a:rPr lang="en-US" dirty="0" smtClean="0"/>
              <a:t>Smart Phones 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739410"/>
              </p:ext>
            </p:extLst>
          </p:nvPr>
        </p:nvGraphicFramePr>
        <p:xfrm>
          <a:off x="1171975" y="6189663"/>
          <a:ext cx="9659156" cy="426720"/>
        </p:xfrm>
        <a:graphic>
          <a:graphicData uri="http://schemas.openxmlformats.org/drawingml/2006/table">
            <a:tbl>
              <a:tblPr/>
              <a:tblGrid>
                <a:gridCol w="4829578"/>
                <a:gridCol w="4829578"/>
              </a:tblGrid>
              <a:tr h="24765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analog signal bandwidth is low</a:t>
                      </a:r>
                    </a:p>
                  </a:txBody>
                  <a:tcPr marR="9525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The digital signal bandwidth is high.</a:t>
                      </a:r>
                    </a:p>
                  </a:txBody>
                  <a:tcPr marL="95250" marR="9525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51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The Karnaugh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3067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/>
              <a:t>Binary Digits, Logic Levels, and Digital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/>
              <a:t>Because there are only two valid Boolean values for representing either a logic “1” or a logic “0”</a:t>
            </a:r>
            <a:r>
              <a:rPr lang="en-US" dirty="0"/>
              <a:t>, makes the system of using Binary Numbers ideal for use in </a:t>
            </a:r>
            <a:r>
              <a:rPr lang="en-US" dirty="0" smtClean="0"/>
              <a:t>digital </a:t>
            </a:r>
            <a:r>
              <a:rPr lang="en-US" dirty="0"/>
              <a:t>or electronic circuits and </a:t>
            </a:r>
            <a:r>
              <a:rPr lang="en-US" dirty="0" smtClean="0"/>
              <a:t>systems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 digital systems theses voltages are called “logic levels” and ideally one voltage level represents a </a:t>
            </a:r>
            <a:r>
              <a:rPr lang="en-US" b="1" dirty="0"/>
              <a:t>“HIGH” state</a:t>
            </a:r>
            <a:r>
              <a:rPr lang="en-US" dirty="0"/>
              <a:t>, while another different and lower voltage level represents a “LOW” state. A binary number system uses both of these two states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45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Digits, Logic Levels, and Digital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electronics uses circuits that have two states, which are represented by two different voltage levels called HIGH and LOW.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voltages represent numbers in the binary system</a:t>
            </a:r>
            <a:r>
              <a:rPr lang="en-US" dirty="0" smtClean="0"/>
              <a:t>.</a:t>
            </a:r>
          </a:p>
          <a:p>
            <a:r>
              <a:rPr lang="en-US" dirty="0" smtClean="0"/>
              <a:t>VH(max)In </a:t>
            </a:r>
            <a:r>
              <a:rPr lang="en-US" dirty="0"/>
              <a:t>binary, a single number is called a bit (for binary digit).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bit can have the value of either a 0 or a 1, depending on if the voltage is HIGH or LOW</a:t>
            </a:r>
            <a:r>
              <a:rPr lang="en-US" dirty="0" smtClean="0"/>
              <a:t>.</a:t>
            </a:r>
          </a:p>
          <a:p>
            <a:r>
              <a:rPr lang="en-US" dirty="0" smtClean="0"/>
              <a:t>HIGH   VH(min)</a:t>
            </a:r>
          </a:p>
          <a:p>
            <a:r>
              <a:rPr lang="en-US" dirty="0" smtClean="0"/>
              <a:t>Invalid VL(max)</a:t>
            </a:r>
          </a:p>
          <a:p>
            <a:r>
              <a:rPr lang="en-US" dirty="0" smtClean="0"/>
              <a:t>LOW     VL(min)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6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4792</TotalTime>
  <Words>1338</Words>
  <Application>Microsoft Office PowerPoint</Application>
  <PresentationFormat>Widescreen</PresentationFormat>
  <Paragraphs>190</Paragraphs>
  <Slides>70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Times New Roman</vt:lpstr>
      <vt:lpstr>Office Theme</vt:lpstr>
      <vt:lpstr>Digital Logic Design</vt:lpstr>
      <vt:lpstr>Digital and Analog Quantities</vt:lpstr>
      <vt:lpstr>Digital and Analog Quantities</vt:lpstr>
      <vt:lpstr>PowerPoint Presentation</vt:lpstr>
      <vt:lpstr> Digital and Analog Quantities </vt:lpstr>
      <vt:lpstr>PowerPoint Presentation</vt:lpstr>
      <vt:lpstr>Digital and Analog Quantities</vt:lpstr>
      <vt:lpstr>Binary Digits, Logic Levels, and Digital </vt:lpstr>
      <vt:lpstr>Binary Digits, Logic Levels, and Digital </vt:lpstr>
      <vt:lpstr>Waveforms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Logic 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Arithmetic </vt:lpstr>
      <vt:lpstr>Complements of Binary Numbers </vt:lpstr>
      <vt:lpstr>Signed Numbers </vt:lpstr>
      <vt:lpstr>Arithmetic Operations with Signed Numbers </vt:lpstr>
      <vt:lpstr>PowerPoint Presentation</vt:lpstr>
      <vt:lpstr>Binary Coded Decimal (BCD) </vt:lpstr>
      <vt:lpstr>PowerPoint Presentation</vt:lpstr>
      <vt:lpstr>Digital Codes </vt:lpstr>
      <vt:lpstr>PowerPoint Presentation</vt:lpstr>
      <vt:lpstr>Even and Odd parity </vt:lpstr>
      <vt:lpstr>Computers and Electricity</vt:lpstr>
      <vt:lpstr>Computers and Electricity</vt:lpstr>
      <vt:lpstr>Gates</vt:lpstr>
      <vt:lpstr>The Inverter </vt:lpstr>
      <vt:lpstr>NOT Gate</vt:lpstr>
      <vt:lpstr>AND Gate</vt:lpstr>
      <vt:lpstr>OR Gate</vt:lpstr>
      <vt:lpstr>XOR Gate</vt:lpstr>
      <vt:lpstr>XOR Gate</vt:lpstr>
      <vt:lpstr>NAND Gate</vt:lpstr>
      <vt:lpstr>NOR Gate</vt:lpstr>
      <vt:lpstr>Review of Gate Processing</vt:lpstr>
      <vt:lpstr>Gates with More Inputs</vt:lpstr>
      <vt:lpstr>Constructing Gates</vt:lpstr>
      <vt:lpstr>Constructing Gates</vt:lpstr>
      <vt:lpstr>Constructing Gates</vt:lpstr>
      <vt:lpstr>Circuits</vt:lpstr>
      <vt:lpstr>Combinational Circuits</vt:lpstr>
      <vt:lpstr>Combinational Circuits</vt:lpstr>
      <vt:lpstr>Combinational Circuits</vt:lpstr>
      <vt:lpstr>Combinational Circuits</vt:lpstr>
      <vt:lpstr>Properties of Boolean Algebra</vt:lpstr>
      <vt:lpstr>Circuits as Memory</vt:lpstr>
      <vt:lpstr>Integrated Circuits</vt:lpstr>
      <vt:lpstr>Integrated Circuits</vt:lpstr>
      <vt:lpstr>Integrated Circuits</vt:lpstr>
      <vt:lpstr>CPU Chips</vt:lpstr>
      <vt:lpstr>The Exclusive-OR and Exclusive-NOR Gates </vt:lpstr>
      <vt:lpstr>Boolean Operations and Expressions </vt:lpstr>
      <vt:lpstr>Laws and Rules of Boolean Algebra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Logic Design</dc:title>
  <dc:creator>PC</dc:creator>
  <cp:lastModifiedBy>IFTIKHAR AHMED</cp:lastModifiedBy>
  <cp:revision>78</cp:revision>
  <dcterms:created xsi:type="dcterms:W3CDTF">2021-10-25T15:00:09Z</dcterms:created>
  <dcterms:modified xsi:type="dcterms:W3CDTF">2023-08-24T03:30:37Z</dcterms:modified>
</cp:coreProperties>
</file>